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atrick Hand"/>
      <p:regular r:id="rId17"/>
    </p:embeddedFont>
    <p:embeddedFont>
      <p:font typeface="Patrick Hand"/>
      <p:regular r:id="rId18"/>
    </p:embeddedFont>
    <p:embeddedFont>
      <p:font typeface="Patrick Hand"/>
      <p:regular r:id="rId19"/>
    </p:embeddedFont>
    <p:embeddedFont>
      <p:font typeface="Patrick Hand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50820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DecoreSpace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373820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Reimagining Home Interiors with AI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4109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Team: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Moumitha, Lakshmi, Lavanya, Leena, Chandana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08361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Siddhartha Education Academy Group of Institutions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34271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Thank You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1821656"/>
            <a:ext cx="3584496" cy="2165985"/>
          </a:xfrm>
          <a:prstGeom prst="roundRect">
            <a:avLst>
              <a:gd name="adj" fmla="val 478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08371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Fast &amp; Affordable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12493" y="2540437"/>
            <a:ext cx="30603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DecoreSpace delivers professional design solutions accessible to everyone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749" y="1821656"/>
            <a:ext cx="3584615" cy="2165985"/>
          </a:xfrm>
          <a:prstGeom prst="roundRect">
            <a:avLst>
              <a:gd name="adj" fmla="val 4787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805" y="208371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Informed Decisions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443805" y="2540437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Empowering users to visualize and choose with confidence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234458"/>
            <a:ext cx="7415927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449651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in Creativity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612493" y="495323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Demonstrating Machine Learning's transformative power in design industries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011394"/>
            <a:ext cx="7415927" cy="38457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50437" y="632745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Questions &amp; Answers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350437" y="70001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 welcome your thoughts and inquiries about DecoreSpace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80455"/>
            <a:ext cx="1223248" cy="464106"/>
          </a:xfrm>
          <a:prstGeom prst="roundRect">
            <a:avLst>
              <a:gd name="adj" fmla="val 17874"/>
            </a:avLst>
          </a:prstGeom>
          <a:solidFill>
            <a:srgbClr val="E6E6E6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854512"/>
            <a:ext cx="92702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INNOVATION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343263"/>
            <a:ext cx="675655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Interior Design Revolution</a:t>
            </a:r>
            <a:endParaRPr lang="en-US" sz="3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08302"/>
            <a:ext cx="8175665" cy="45630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9539" y="2840712"/>
            <a:ext cx="34220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Instant Design Transformations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9649539" y="3457813"/>
            <a:ext cx="41243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Upload a room photo and receive AI-generated design variations instantly. DecoreSpace makes professional interior design accessible to everyone.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649539" y="5260181"/>
            <a:ext cx="4124325" cy="158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Upload room images effortlessly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Choose from multiple design styles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Get instant AI-generated visualizations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Make informed design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78856"/>
            <a:ext cx="7263646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Challenges in Traditional Interior Design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3389709"/>
            <a:ext cx="3040380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Time-Consuming Process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26093" y="4108490"/>
            <a:ext cx="251626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Traditional design takes weeks of consultations, planning, and revisions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4151233" y="3389709"/>
            <a:ext cx="3040499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413290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High Costs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413290" y="4108490"/>
            <a:ext cx="251638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Professional design services remain expensive and inaccessible for budget-conscious users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3389709"/>
            <a:ext cx="3040499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00605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Visualization Gap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00605" y="4108490"/>
            <a:ext cx="251638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Customers struggle to envision how different styles will transform their spaces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0725864" y="3389709"/>
            <a:ext cx="3040499" cy="2561034"/>
          </a:xfrm>
          <a:prstGeom prst="roundRect">
            <a:avLst>
              <a:gd name="adj" fmla="val 404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7921" y="36517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Limited Personalization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987921" y="4108490"/>
            <a:ext cx="251638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Designers face challenges understanding and delivering on unique customer preferences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23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54900" y="3066217"/>
            <a:ext cx="1025366" cy="330398"/>
          </a:xfrm>
          <a:prstGeom prst="roundRect">
            <a:avLst>
              <a:gd name="adj" fmla="val 19382"/>
            </a:avLst>
          </a:prstGeom>
          <a:solidFill>
            <a:srgbClr val="E6E6E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9200" y="3155156"/>
            <a:ext cx="152400" cy="152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7800" y="3123367"/>
            <a:ext cx="568166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SOLUTION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2054900" y="3455432"/>
            <a:ext cx="3811786" cy="47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Introducing DecoreSpace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00" y="4152543"/>
            <a:ext cx="5260300" cy="7623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45400" y="5061942"/>
            <a:ext cx="1905833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Upload Photo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2245400" y="5388412"/>
            <a:ext cx="487930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capture their room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52543"/>
            <a:ext cx="5260300" cy="7623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5700" y="5061942"/>
            <a:ext cx="1905833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Choose Style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505700" y="5388412"/>
            <a:ext cx="487930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Select design preferences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900" y="5849064"/>
            <a:ext cx="5260300" cy="7623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45400" y="6758464"/>
            <a:ext cx="1905833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Generates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2245400" y="7084933"/>
            <a:ext cx="487930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Instant redesigned images</a:t>
            </a:r>
            <a:endParaRPr lang="en-US" sz="15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49064"/>
            <a:ext cx="5260300" cy="76235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05700" y="6758464"/>
            <a:ext cx="1905833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Visualize &amp; Decide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7505700" y="7084933"/>
            <a:ext cx="487930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Make confident choices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847" y="639723"/>
            <a:ext cx="5220057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Features That Empower Users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847" y="1538526"/>
            <a:ext cx="1603534" cy="16035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1847" y="3371255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Room Image Upload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441847" y="3747135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Simple, intuitive photo capture and upload functionality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93" y="1538526"/>
            <a:ext cx="1603534" cy="16035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35793" y="3371255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Multiple Design Styles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435793" y="3747135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Modern, Minimalist, Luxury, Scandinavian, and more options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38" y="1538526"/>
            <a:ext cx="1603534" cy="16035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738" y="3371255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Transformations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29738" y="3747135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Instant, high-quality redesigned room visualizations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684" y="1538526"/>
            <a:ext cx="1603534" cy="16035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23684" y="3371255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Save &amp; Share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0423684" y="3747135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Download designs or share with family and designers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47" y="4747617"/>
            <a:ext cx="1603534" cy="160353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41847" y="6580346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Furniture Suggestions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441847" y="6956227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Integrated recommendations with seller partnerships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93" y="4747617"/>
            <a:ext cx="1603534" cy="160353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435793" y="6580346"/>
            <a:ext cx="2128004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Cloud-Based Speed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4435793" y="6956227"/>
            <a:ext cx="27647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Rapid processing and results delivery from anywhere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3160"/>
            <a:ext cx="581691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System Architecture &amp; Workflow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074432"/>
            <a:ext cx="8175665" cy="306788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6143" y="3855877"/>
            <a:ext cx="422306" cy="422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9895" y="5421313"/>
            <a:ext cx="1233134" cy="19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Postprocess</a:t>
            </a:r>
            <a:endParaRPr lang="en-US" sz="1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107" y="3856669"/>
            <a:ext cx="422306" cy="4223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15808" y="5421313"/>
            <a:ext cx="1233134" cy="19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Generate</a:t>
            </a:r>
            <a:endParaRPr lang="en-US" sz="1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4466" y="3856669"/>
            <a:ext cx="422306" cy="4223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370168" y="5421313"/>
            <a:ext cx="1233134" cy="19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Style Select</a:t>
            </a:r>
            <a:endParaRPr lang="en-US" sz="11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8826" y="3856669"/>
            <a:ext cx="422306" cy="42230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24527" y="5421313"/>
            <a:ext cx="1233134" cy="19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Preprocess</a:t>
            </a:r>
            <a:endParaRPr lang="en-US" sz="11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54739" y="3856669"/>
            <a:ext cx="422306" cy="42230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45102" y="5421313"/>
            <a:ext cx="1233134" cy="19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Upload</a:t>
            </a:r>
            <a:endParaRPr lang="en-US" sz="1150" dirty="0"/>
          </a:p>
        </p:txBody>
      </p:sp>
      <p:sp>
        <p:nvSpPr>
          <p:cNvPr id="14" name="Shape 6"/>
          <p:cNvSpPr/>
          <p:nvPr/>
        </p:nvSpPr>
        <p:spPr>
          <a:xfrm>
            <a:off x="9471779" y="2460546"/>
            <a:ext cx="4479846" cy="4295775"/>
          </a:xfrm>
          <a:prstGeom prst="roundRect">
            <a:avLst>
              <a:gd name="adj" fmla="val 4138"/>
            </a:avLst>
          </a:prstGeom>
          <a:solidFill>
            <a:srgbClr val="CCCCCC"/>
          </a:solidFill>
          <a:ln/>
        </p:spPr>
      </p:sp>
      <p:sp>
        <p:nvSpPr>
          <p:cNvPr id="15" name="Text 7"/>
          <p:cNvSpPr/>
          <p:nvPr/>
        </p:nvSpPr>
        <p:spPr>
          <a:xfrm>
            <a:off x="9718596" y="270736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Seamless Pipeline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9718596" y="3324463"/>
            <a:ext cx="398621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Our architecture ensures fast, reliable transformations from upload to final design.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9718596" y="4731782"/>
            <a:ext cx="398621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Processing Time: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Under 30 seconds for most room transformations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9718596" y="5744051"/>
            <a:ext cx="398621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Quality: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High-resolution output suitable for decision-making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1962"/>
            <a:ext cx="716792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Technology Stack Powering DecoreSpace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2522815"/>
            <a:ext cx="3040380" cy="4294823"/>
          </a:xfrm>
          <a:prstGeom prst="roundRect">
            <a:avLst>
              <a:gd name="adj" fmla="val 3411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4517" y="2553295"/>
            <a:ext cx="2979420" cy="740569"/>
          </a:xfrm>
          <a:prstGeom prst="roundRect">
            <a:avLst>
              <a:gd name="adj" fmla="val 9063"/>
            </a:avLst>
          </a:prstGeom>
          <a:solidFill>
            <a:srgbClr val="E6E6E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9084" y="2730818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354068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Frontend &amp; Prototype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41333" y="3997404"/>
            <a:ext cx="2485787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Lovable for rapid UI development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Bolt.new for prototyping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Gamma for presentations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151233" y="2522815"/>
            <a:ext cx="3040499" cy="4294823"/>
          </a:xfrm>
          <a:prstGeom prst="roundRect">
            <a:avLst>
              <a:gd name="adj" fmla="val 3410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181713" y="2553295"/>
            <a:ext cx="2979539" cy="740569"/>
          </a:xfrm>
          <a:prstGeom prst="roundRect">
            <a:avLst>
              <a:gd name="adj" fmla="val 9063"/>
            </a:avLst>
          </a:prstGeom>
          <a:solidFill>
            <a:srgbClr val="E6E6E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281" y="2730818"/>
            <a:ext cx="370284" cy="3702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428530" y="354068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Backend &amp; Database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4428530" y="3997404"/>
            <a:ext cx="2485906" cy="197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Base44 for storage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Firebase for real-time data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PostgreSQL for scalability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7438549" y="2522815"/>
            <a:ext cx="3040499" cy="4294823"/>
          </a:xfrm>
          <a:prstGeom prst="roundRect">
            <a:avLst>
              <a:gd name="adj" fmla="val 3410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469029" y="2553295"/>
            <a:ext cx="2979539" cy="740569"/>
          </a:xfrm>
          <a:prstGeom prst="roundRect">
            <a:avLst>
              <a:gd name="adj" fmla="val 9063"/>
            </a:avLst>
          </a:prstGeom>
          <a:solidFill>
            <a:srgbClr val="E6E6E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3597" y="2730818"/>
            <a:ext cx="370284" cy="3702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715845" y="354068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&amp; ML Models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7715845" y="3997404"/>
            <a:ext cx="2485906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Diffusion Models and GANs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RoomGPT / DecorAI API integration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Python, PyTorch, TensorFlow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10725864" y="2522815"/>
            <a:ext cx="3040499" cy="4294823"/>
          </a:xfrm>
          <a:prstGeom prst="roundRect">
            <a:avLst>
              <a:gd name="adj" fmla="val 3410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756344" y="2553295"/>
            <a:ext cx="2979539" cy="740569"/>
          </a:xfrm>
          <a:prstGeom prst="roundRect">
            <a:avLst>
              <a:gd name="adj" fmla="val 9063"/>
            </a:avLst>
          </a:prstGeom>
          <a:solidFill>
            <a:srgbClr val="E6E6E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60912" y="2730818"/>
            <a:ext cx="370284" cy="37028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03161" y="354068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Deployment &amp; Processing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11003161" y="3997404"/>
            <a:ext cx="2485906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HuggingFace / AWS / Vercel hosting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OpenCV for image preprocessing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Cloud-based scalable infrastructure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178" y="883801"/>
            <a:ext cx="6926818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Market Scope &amp; Business Opportunities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56178" y="2101096"/>
            <a:ext cx="2935367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Growing Global Market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56178" y="2710220"/>
            <a:ext cx="4133374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AI interior design industry is experiencing rapid expansion, offering significant scalability and affordability advantages.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6178" y="412122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Target Audiences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6178" y="4669274"/>
            <a:ext cx="4133374" cy="2337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Homeowners: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Visualize dream spaces</a:t>
            </a:r>
            <a:endParaRPr lang="en-US" sz="1900" dirty="0"/>
          </a:p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Interior Designers: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Pitch ideas faster</a:t>
            </a:r>
            <a:endParaRPr lang="en-US" sz="1900" dirty="0"/>
          </a:p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Real Estate Agents: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Stage properties virtually</a:t>
            </a:r>
            <a:endParaRPr lang="en-US" sz="1900" dirty="0"/>
          </a:p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Furniture Sellers: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Showcase products in context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913" y="2309693"/>
            <a:ext cx="8187809" cy="4585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70428" y="698421"/>
            <a:ext cx="1017984" cy="312539"/>
          </a:xfrm>
          <a:prstGeom prst="roundRect">
            <a:avLst>
              <a:gd name="adj" fmla="val 18871"/>
            </a:avLst>
          </a:prstGeom>
          <a:noFill/>
          <a:ln w="7620">
            <a:solidFill>
              <a:srgbClr val="CCCCC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583299" y="758666"/>
            <a:ext cx="792242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FUTURE VISION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470428" y="1060847"/>
            <a:ext cx="43499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Planned Enhancements &amp; Roadmap</a:t>
            </a:r>
            <a:endParaRPr lang="en-US" sz="2750" dirty="0"/>
          </a:p>
        </p:txBody>
      </p:sp>
      <p:sp>
        <p:nvSpPr>
          <p:cNvPr id="5" name="Shape 3"/>
          <p:cNvSpPr/>
          <p:nvPr/>
        </p:nvSpPr>
        <p:spPr>
          <a:xfrm>
            <a:off x="7303770" y="1686878"/>
            <a:ext cx="22860" cy="5844183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6" name="Shape 4"/>
          <p:cNvSpPr/>
          <p:nvPr/>
        </p:nvSpPr>
        <p:spPr>
          <a:xfrm>
            <a:off x="6614100" y="1872853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7" name="Shape 5"/>
          <p:cNvSpPr/>
          <p:nvPr/>
        </p:nvSpPr>
        <p:spPr>
          <a:xfrm>
            <a:off x="7117735" y="1686878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09830" y="1752660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682252" y="1747123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Full 3D Visualization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2470428" y="2041208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Immersive room walkthroughs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489805" y="2824520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12" name="Shape 10"/>
          <p:cNvSpPr/>
          <p:nvPr/>
        </p:nvSpPr>
        <p:spPr>
          <a:xfrm>
            <a:off x="7117735" y="2638544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09830" y="2704326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192810" y="2698790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 Cost Estimation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8192810" y="2992874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Budget planning intelligence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614100" y="3681532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7735" y="3495556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09830" y="3561338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682252" y="3555802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AR Integration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2470428" y="3849886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 designs in real rooms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489805" y="4538543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7735" y="4352568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09830" y="4418350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192810" y="4412813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Personal Recommendations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8192810" y="4706898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Learning user preferences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6614100" y="5395555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27" name="Shape 25"/>
          <p:cNvSpPr/>
          <p:nvPr/>
        </p:nvSpPr>
        <p:spPr>
          <a:xfrm>
            <a:off x="7117735" y="5209580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209830" y="5275362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4682252" y="5269825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Multi-Room Planning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2470428" y="5563910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Whole-home design coordination</a:t>
            </a:r>
            <a:endParaRPr lang="en-US" sz="1350" dirty="0"/>
          </a:p>
        </p:txBody>
      </p:sp>
      <p:sp>
        <p:nvSpPr>
          <p:cNvPr id="31" name="Shape 29"/>
          <p:cNvSpPr/>
          <p:nvPr/>
        </p:nvSpPr>
        <p:spPr>
          <a:xfrm>
            <a:off x="7489805" y="6252567"/>
            <a:ext cx="526494" cy="22860"/>
          </a:xfrm>
          <a:prstGeom prst="roundRect">
            <a:avLst>
              <a:gd name="adj" fmla="val 322507"/>
            </a:avLst>
          </a:prstGeom>
          <a:solidFill>
            <a:srgbClr val="CCCCCC"/>
          </a:solidFill>
          <a:ln/>
        </p:spPr>
      </p:sp>
      <p:sp>
        <p:nvSpPr>
          <p:cNvPr id="32" name="Shape 30"/>
          <p:cNvSpPr/>
          <p:nvPr/>
        </p:nvSpPr>
        <p:spPr>
          <a:xfrm>
            <a:off x="7117735" y="6066592"/>
            <a:ext cx="394930" cy="394930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7209830" y="6132374"/>
            <a:ext cx="21062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6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8192810" y="6126837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 ML Model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8192810" y="6420922"/>
            <a:ext cx="396716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Enhanced accuracy and precision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2026-02-06T09:53:54Z</dcterms:created>
  <dcterms:modified xsi:type="dcterms:W3CDTF">2026-02-06T09:53:54Z</dcterms:modified>
</cp:coreProperties>
</file>